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theme/theme8.xml" ContentType="application/vnd.openxmlformats-officedocument.theme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48" r:id="rId2"/>
    <p:sldMasterId id="2147483660" r:id="rId3"/>
    <p:sldMasterId id="2147483656" r:id="rId4"/>
    <p:sldMasterId id="2147483662" r:id="rId5"/>
    <p:sldMasterId id="2147483672" r:id="rId6"/>
    <p:sldMasterId id="2147483674" r:id="rId7"/>
  </p:sldMasterIdLst>
  <p:notesMasterIdLst>
    <p:notesMasterId r:id="rId22"/>
  </p:notesMasterIdLst>
  <p:sldIdLst>
    <p:sldId id="265" r:id="rId8"/>
    <p:sldId id="313" r:id="rId9"/>
    <p:sldId id="323" r:id="rId10"/>
    <p:sldId id="314" r:id="rId11"/>
    <p:sldId id="315" r:id="rId12"/>
    <p:sldId id="317" r:id="rId13"/>
    <p:sldId id="326" r:id="rId14"/>
    <p:sldId id="316" r:id="rId15"/>
    <p:sldId id="318" r:id="rId16"/>
    <p:sldId id="320" r:id="rId17"/>
    <p:sldId id="324" r:id="rId18"/>
    <p:sldId id="319" r:id="rId19"/>
    <p:sldId id="321" r:id="rId20"/>
    <p:sldId id="262" r:id="rId2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атьяна Ткачева" initials="ТТ" lastIdx="1" clrIdx="0">
    <p:extLst>
      <p:ext uri="{19B8F6BF-5375-455C-9EA6-DF929625EA0E}">
        <p15:presenceInfo xmlns:p15="http://schemas.microsoft.com/office/powerpoint/2012/main" xmlns="" userId="27464e4243da708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373C59"/>
    <a:srgbClr val="000000"/>
    <a:srgbClr val="ADB107"/>
    <a:srgbClr val="F1F1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17CA3B-A93B-42A8-AC9B-73D18ED20A50}" v="36" dt="2021-01-20T13:09:23.7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85562" autoAdjust="0"/>
  </p:normalViewPr>
  <p:slideViewPr>
    <p:cSldViewPr>
      <p:cViewPr>
        <p:scale>
          <a:sx n="60" d="100"/>
          <a:sy n="60" d="100"/>
        </p:scale>
        <p:origin x="-900" y="-3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1CFA5D-C25F-494B-8C3C-14083B5DA34B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98593EA3-D7B2-4FB4-A1E1-1B8D72D16CCE}">
      <dgm:prSet phldrT="[Текст]" custT="1"/>
      <dgm:spPr/>
      <dgm:t>
        <a:bodyPr/>
        <a:lstStyle/>
        <a:p>
          <a:pPr algn="ctr"/>
          <a:r>
            <a:rPr lang="ru-RU" sz="1600" b="0" dirty="0" smtClean="0">
              <a:solidFill>
                <a:schemeClr val="tx1"/>
              </a:solidFill>
            </a:rPr>
            <a:t>Прочитайте приведенные утверждения и запишите свой ответ  (+/-) только в столбце «ДО»</a:t>
          </a:r>
          <a:endParaRPr lang="ru-RU" sz="1600" b="0" dirty="0">
            <a:solidFill>
              <a:schemeClr val="tx1"/>
            </a:solidFill>
          </a:endParaRPr>
        </a:p>
      </dgm:t>
    </dgm:pt>
    <dgm:pt modelId="{D19F80A8-878D-40D0-BE3D-5915D4948E85}" type="parTrans" cxnId="{270D804A-DC14-4D51-BCA2-B4B35D5EE303}">
      <dgm:prSet/>
      <dgm:spPr/>
      <dgm:t>
        <a:bodyPr/>
        <a:lstStyle/>
        <a:p>
          <a:endParaRPr lang="ru-RU" sz="1600"/>
        </a:p>
      </dgm:t>
    </dgm:pt>
    <dgm:pt modelId="{BAFA78E8-B7CA-4898-BC3F-6162E42E415E}" type="sibTrans" cxnId="{270D804A-DC14-4D51-BCA2-B4B35D5EE303}">
      <dgm:prSet/>
      <dgm:spPr/>
      <dgm:t>
        <a:bodyPr/>
        <a:lstStyle/>
        <a:p>
          <a:endParaRPr lang="ru-RU" sz="1600"/>
        </a:p>
      </dgm:t>
    </dgm:pt>
    <dgm:pt modelId="{39ADB09B-CE01-4D05-A98E-81BF953B41EB}">
      <dgm:prSet phldrT="[Текст]" custT="1"/>
      <dgm:spPr/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Эти утверждения приведены, чтобы помочь нам сосредоточиться на материале, который я сейчас буду объяснять</a:t>
          </a:r>
          <a:endParaRPr lang="ru-RU" sz="1600" dirty="0">
            <a:solidFill>
              <a:schemeClr val="tx1"/>
            </a:solidFill>
          </a:endParaRPr>
        </a:p>
      </dgm:t>
    </dgm:pt>
    <dgm:pt modelId="{0EBEBD95-2C26-40D3-87CB-AD6E0877D5E5}" type="parTrans" cxnId="{ABD39DE6-9A38-4D98-B0B2-0CDD1452AE17}">
      <dgm:prSet/>
      <dgm:spPr/>
      <dgm:t>
        <a:bodyPr/>
        <a:lstStyle/>
        <a:p>
          <a:endParaRPr lang="ru-RU" sz="1600"/>
        </a:p>
      </dgm:t>
    </dgm:pt>
    <dgm:pt modelId="{32F4479D-057D-45B6-A0FE-ACB27A1F2F4D}" type="sibTrans" cxnId="{ABD39DE6-9A38-4D98-B0B2-0CDD1452AE17}">
      <dgm:prSet/>
      <dgm:spPr/>
      <dgm:t>
        <a:bodyPr/>
        <a:lstStyle/>
        <a:p>
          <a:endParaRPr lang="ru-RU" sz="1600"/>
        </a:p>
      </dgm:t>
    </dgm:pt>
    <dgm:pt modelId="{FD1F6C38-CDF2-4F75-A9EB-9BDC8DDF5661}">
      <dgm:prSet phldrT="[Текст]" custT="1"/>
      <dgm:spPr/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Пересмотрите ваши утверждения и укажите ваш ответ в столбце  «ПОСЛЕ»</a:t>
          </a:r>
          <a:endParaRPr lang="ru-RU" sz="1600" dirty="0">
            <a:solidFill>
              <a:schemeClr val="tx1"/>
            </a:solidFill>
          </a:endParaRPr>
        </a:p>
      </dgm:t>
    </dgm:pt>
    <dgm:pt modelId="{CA036E35-ED3E-46D9-BC6D-228D6A795C00}" type="parTrans" cxnId="{2EFD07D2-3C48-4165-9EE4-80D2021A8618}">
      <dgm:prSet/>
      <dgm:spPr/>
      <dgm:t>
        <a:bodyPr/>
        <a:lstStyle/>
        <a:p>
          <a:endParaRPr lang="ru-RU" sz="1600"/>
        </a:p>
      </dgm:t>
    </dgm:pt>
    <dgm:pt modelId="{218F6C00-D423-4877-9C9F-B93A59F0089D}" type="sibTrans" cxnId="{2EFD07D2-3C48-4165-9EE4-80D2021A8618}">
      <dgm:prSet/>
      <dgm:spPr/>
      <dgm:t>
        <a:bodyPr/>
        <a:lstStyle/>
        <a:p>
          <a:endParaRPr lang="ru-RU" sz="1600"/>
        </a:p>
      </dgm:t>
    </dgm:pt>
    <dgm:pt modelId="{FB917669-25C8-4F7D-BAE1-1BF43C66025F}">
      <dgm:prSet custT="1"/>
      <dgm:spPr/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</a:rPr>
            <a:t>Ответьте на вопросы:  Поменяли ли вы какой-ли из ваших ответов? Если да, какой, почему?</a:t>
          </a:r>
        </a:p>
      </dgm:t>
    </dgm:pt>
    <dgm:pt modelId="{286B59F5-3CFF-4C57-A242-3B3F7494C74A}" type="parTrans" cxnId="{70D55765-1B15-4DBE-99EA-4DD702C5D717}">
      <dgm:prSet/>
      <dgm:spPr/>
      <dgm:t>
        <a:bodyPr/>
        <a:lstStyle/>
        <a:p>
          <a:endParaRPr lang="ru-RU"/>
        </a:p>
      </dgm:t>
    </dgm:pt>
    <dgm:pt modelId="{918D28C5-8C57-42D1-AD81-387E404983B0}" type="sibTrans" cxnId="{70D55765-1B15-4DBE-99EA-4DD702C5D717}">
      <dgm:prSet/>
      <dgm:spPr/>
      <dgm:t>
        <a:bodyPr/>
        <a:lstStyle/>
        <a:p>
          <a:endParaRPr lang="ru-RU"/>
        </a:p>
      </dgm:t>
    </dgm:pt>
    <dgm:pt modelId="{C4CE64B7-90DB-44A4-ACD2-BCCCAF280057}" type="pres">
      <dgm:prSet presAssocID="{D71CFA5D-C25F-494B-8C3C-14083B5DA34B}" presName="CompostProcess" presStyleCnt="0">
        <dgm:presLayoutVars>
          <dgm:dir/>
          <dgm:resizeHandles val="exact"/>
        </dgm:presLayoutVars>
      </dgm:prSet>
      <dgm:spPr/>
    </dgm:pt>
    <dgm:pt modelId="{B4121611-7414-4FAD-A833-888C796AB7C0}" type="pres">
      <dgm:prSet presAssocID="{D71CFA5D-C25F-494B-8C3C-14083B5DA34B}" presName="arrow" presStyleLbl="bgShp" presStyleIdx="0" presStyleCnt="1"/>
      <dgm:spPr/>
    </dgm:pt>
    <dgm:pt modelId="{FD67A7EE-4445-4A35-8CD0-094A0876E6AF}" type="pres">
      <dgm:prSet presAssocID="{D71CFA5D-C25F-494B-8C3C-14083B5DA34B}" presName="linearProcess" presStyleCnt="0"/>
      <dgm:spPr/>
    </dgm:pt>
    <dgm:pt modelId="{BEB7787C-2B62-4692-AB32-AAE7B35B638E}" type="pres">
      <dgm:prSet presAssocID="{98593EA3-D7B2-4FB4-A1E1-1B8D72D16CCE}" presName="textNode" presStyleLbl="node1" presStyleIdx="0" presStyleCnt="4" custScaleX="1155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6AA6C1-FC70-4840-A04A-135B56C9F35B}" type="pres">
      <dgm:prSet presAssocID="{BAFA78E8-B7CA-4898-BC3F-6162E42E415E}" presName="sibTrans" presStyleCnt="0"/>
      <dgm:spPr/>
    </dgm:pt>
    <dgm:pt modelId="{E47EE806-DA42-45FA-954C-E1544C67B87C}" type="pres">
      <dgm:prSet presAssocID="{39ADB09B-CE01-4D05-A98E-81BF953B41EB}" presName="textNode" presStyleLbl="node1" presStyleIdx="1" presStyleCnt="4" custScaleX="1334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C36017-638A-4182-B3AA-8C9415322FA5}" type="pres">
      <dgm:prSet presAssocID="{32F4479D-057D-45B6-A0FE-ACB27A1F2F4D}" presName="sibTrans" presStyleCnt="0"/>
      <dgm:spPr/>
    </dgm:pt>
    <dgm:pt modelId="{F95DD336-77AE-48B1-A81B-83805F3FEDB0}" type="pres">
      <dgm:prSet presAssocID="{FD1F6C38-CDF2-4F75-A9EB-9BDC8DDF5661}" presName="textNode" presStyleLbl="node1" presStyleIdx="2" presStyleCnt="4" custScaleX="106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F23F7E-22AD-4068-9FA1-029B24FA8F6C}" type="pres">
      <dgm:prSet presAssocID="{218F6C00-D423-4877-9C9F-B93A59F0089D}" presName="sibTrans" presStyleCnt="0"/>
      <dgm:spPr/>
    </dgm:pt>
    <dgm:pt modelId="{A0E04CBB-58B5-465B-A7FD-0A8FECC5351F}" type="pres">
      <dgm:prSet presAssocID="{FB917669-25C8-4F7D-BAE1-1BF43C66025F}" presName="textNode" presStyleLbl="node1" presStyleIdx="3" presStyleCnt="4" custScaleX="131102" custLinFactNeighborX="-49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FD07D2-3C48-4165-9EE4-80D2021A8618}" srcId="{D71CFA5D-C25F-494B-8C3C-14083B5DA34B}" destId="{FD1F6C38-CDF2-4F75-A9EB-9BDC8DDF5661}" srcOrd="2" destOrd="0" parTransId="{CA036E35-ED3E-46D9-BC6D-228D6A795C00}" sibTransId="{218F6C00-D423-4877-9C9F-B93A59F0089D}"/>
    <dgm:cxn modelId="{14B67D48-220F-487B-B008-0B61343FAB82}" type="presOf" srcId="{98593EA3-D7B2-4FB4-A1E1-1B8D72D16CCE}" destId="{BEB7787C-2B62-4692-AB32-AAE7B35B638E}" srcOrd="0" destOrd="0" presId="urn:microsoft.com/office/officeart/2005/8/layout/hProcess9"/>
    <dgm:cxn modelId="{17E54D52-CCF7-4571-96E3-B0CD9F0D8C71}" type="presOf" srcId="{FB917669-25C8-4F7D-BAE1-1BF43C66025F}" destId="{A0E04CBB-58B5-465B-A7FD-0A8FECC5351F}" srcOrd="0" destOrd="0" presId="urn:microsoft.com/office/officeart/2005/8/layout/hProcess9"/>
    <dgm:cxn modelId="{70D55765-1B15-4DBE-99EA-4DD702C5D717}" srcId="{D71CFA5D-C25F-494B-8C3C-14083B5DA34B}" destId="{FB917669-25C8-4F7D-BAE1-1BF43C66025F}" srcOrd="3" destOrd="0" parTransId="{286B59F5-3CFF-4C57-A242-3B3F7494C74A}" sibTransId="{918D28C5-8C57-42D1-AD81-387E404983B0}"/>
    <dgm:cxn modelId="{8C2618EC-33B1-4762-9477-A8B312E9A9DB}" type="presOf" srcId="{FD1F6C38-CDF2-4F75-A9EB-9BDC8DDF5661}" destId="{F95DD336-77AE-48B1-A81B-83805F3FEDB0}" srcOrd="0" destOrd="0" presId="urn:microsoft.com/office/officeart/2005/8/layout/hProcess9"/>
    <dgm:cxn modelId="{270D804A-DC14-4D51-BCA2-B4B35D5EE303}" srcId="{D71CFA5D-C25F-494B-8C3C-14083B5DA34B}" destId="{98593EA3-D7B2-4FB4-A1E1-1B8D72D16CCE}" srcOrd="0" destOrd="0" parTransId="{D19F80A8-878D-40D0-BE3D-5915D4948E85}" sibTransId="{BAFA78E8-B7CA-4898-BC3F-6162E42E415E}"/>
    <dgm:cxn modelId="{ABD39DE6-9A38-4D98-B0B2-0CDD1452AE17}" srcId="{D71CFA5D-C25F-494B-8C3C-14083B5DA34B}" destId="{39ADB09B-CE01-4D05-A98E-81BF953B41EB}" srcOrd="1" destOrd="0" parTransId="{0EBEBD95-2C26-40D3-87CB-AD6E0877D5E5}" sibTransId="{32F4479D-057D-45B6-A0FE-ACB27A1F2F4D}"/>
    <dgm:cxn modelId="{CE08985F-95A1-4180-A2E0-66EDFACEE750}" type="presOf" srcId="{D71CFA5D-C25F-494B-8C3C-14083B5DA34B}" destId="{C4CE64B7-90DB-44A4-ACD2-BCCCAF280057}" srcOrd="0" destOrd="0" presId="urn:microsoft.com/office/officeart/2005/8/layout/hProcess9"/>
    <dgm:cxn modelId="{8C73A48E-405E-4360-94D8-D40C99E8DF59}" type="presOf" srcId="{39ADB09B-CE01-4D05-A98E-81BF953B41EB}" destId="{E47EE806-DA42-45FA-954C-E1544C67B87C}" srcOrd="0" destOrd="0" presId="urn:microsoft.com/office/officeart/2005/8/layout/hProcess9"/>
    <dgm:cxn modelId="{D447721A-9514-4D84-8558-B34E750E3388}" type="presParOf" srcId="{C4CE64B7-90DB-44A4-ACD2-BCCCAF280057}" destId="{B4121611-7414-4FAD-A833-888C796AB7C0}" srcOrd="0" destOrd="0" presId="urn:microsoft.com/office/officeart/2005/8/layout/hProcess9"/>
    <dgm:cxn modelId="{6F04842C-852D-4770-A72F-32E1C2655952}" type="presParOf" srcId="{C4CE64B7-90DB-44A4-ACD2-BCCCAF280057}" destId="{FD67A7EE-4445-4A35-8CD0-094A0876E6AF}" srcOrd="1" destOrd="0" presId="urn:microsoft.com/office/officeart/2005/8/layout/hProcess9"/>
    <dgm:cxn modelId="{42699227-27C2-4183-AB5E-959B664B5F06}" type="presParOf" srcId="{FD67A7EE-4445-4A35-8CD0-094A0876E6AF}" destId="{BEB7787C-2B62-4692-AB32-AAE7B35B638E}" srcOrd="0" destOrd="0" presId="urn:microsoft.com/office/officeart/2005/8/layout/hProcess9"/>
    <dgm:cxn modelId="{8ADBC6F5-E86C-4867-8CD4-D68A2769BC0B}" type="presParOf" srcId="{FD67A7EE-4445-4A35-8CD0-094A0876E6AF}" destId="{EE6AA6C1-FC70-4840-A04A-135B56C9F35B}" srcOrd="1" destOrd="0" presId="urn:microsoft.com/office/officeart/2005/8/layout/hProcess9"/>
    <dgm:cxn modelId="{BC429C64-CBA3-4FD8-B093-CBBCFEE5002D}" type="presParOf" srcId="{FD67A7EE-4445-4A35-8CD0-094A0876E6AF}" destId="{E47EE806-DA42-45FA-954C-E1544C67B87C}" srcOrd="2" destOrd="0" presId="urn:microsoft.com/office/officeart/2005/8/layout/hProcess9"/>
    <dgm:cxn modelId="{C4553874-9A63-4ECB-990F-C0D9943BBE80}" type="presParOf" srcId="{FD67A7EE-4445-4A35-8CD0-094A0876E6AF}" destId="{60C36017-638A-4182-B3AA-8C9415322FA5}" srcOrd="3" destOrd="0" presId="urn:microsoft.com/office/officeart/2005/8/layout/hProcess9"/>
    <dgm:cxn modelId="{2BF53257-CA0B-48C7-8B6A-E15361567D89}" type="presParOf" srcId="{FD67A7EE-4445-4A35-8CD0-094A0876E6AF}" destId="{F95DD336-77AE-48B1-A81B-83805F3FEDB0}" srcOrd="4" destOrd="0" presId="urn:microsoft.com/office/officeart/2005/8/layout/hProcess9"/>
    <dgm:cxn modelId="{489B8063-D898-46B8-8BF6-CDD1048A07A8}" type="presParOf" srcId="{FD67A7EE-4445-4A35-8CD0-094A0876E6AF}" destId="{00F23F7E-22AD-4068-9FA1-029B24FA8F6C}" srcOrd="5" destOrd="0" presId="urn:microsoft.com/office/officeart/2005/8/layout/hProcess9"/>
    <dgm:cxn modelId="{EAAE360A-3D42-406F-99AA-BC822E7661A9}" type="presParOf" srcId="{FD67A7EE-4445-4A35-8CD0-094A0876E6AF}" destId="{A0E04CBB-58B5-465B-A7FD-0A8FECC5351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121611-7414-4FAD-A833-888C796AB7C0}">
      <dsp:nvSpPr>
        <dsp:cNvPr id="0" name=""/>
        <dsp:cNvSpPr/>
      </dsp:nvSpPr>
      <dsp:spPr>
        <a:xfrm>
          <a:off x="669674" y="0"/>
          <a:ext cx="7589643" cy="352839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B7787C-2B62-4692-AB32-AAE7B35B638E}">
      <dsp:nvSpPr>
        <dsp:cNvPr id="0" name=""/>
        <dsp:cNvSpPr/>
      </dsp:nvSpPr>
      <dsp:spPr>
        <a:xfrm>
          <a:off x="4807" y="1058517"/>
          <a:ext cx="1920089" cy="14113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</a:rPr>
            <a:t>Прочитайте приведенные утверждения и запишите свой ответ  (+/-) только в столбце «ДО»</a:t>
          </a:r>
          <a:endParaRPr lang="ru-RU" sz="1600" b="0" kern="1200" dirty="0">
            <a:solidFill>
              <a:schemeClr val="tx1"/>
            </a:solidFill>
          </a:endParaRPr>
        </a:p>
      </dsp:txBody>
      <dsp:txXfrm>
        <a:off x="4807" y="1058517"/>
        <a:ext cx="1920089" cy="1411356"/>
      </dsp:txXfrm>
    </dsp:sp>
    <dsp:sp modelId="{E47EE806-DA42-45FA-954C-E1544C67B87C}">
      <dsp:nvSpPr>
        <dsp:cNvPr id="0" name=""/>
        <dsp:cNvSpPr/>
      </dsp:nvSpPr>
      <dsp:spPr>
        <a:xfrm>
          <a:off x="2201747" y="1058517"/>
          <a:ext cx="2216397" cy="1411356"/>
        </a:xfrm>
        <a:prstGeom prst="roundRect">
          <a:avLst/>
        </a:prstGeom>
        <a:solidFill>
          <a:schemeClr val="accent2">
            <a:hueOff val="4404186"/>
            <a:satOff val="-27846"/>
            <a:lumOff val="-63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Эти утверждения приведены, чтобы помочь нам сосредоточиться на материале, который я сейчас буду объяснять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201747" y="1058517"/>
        <a:ext cx="2216397" cy="1411356"/>
      </dsp:txXfrm>
    </dsp:sp>
    <dsp:sp modelId="{F95DD336-77AE-48B1-A81B-83805F3FEDB0}">
      <dsp:nvSpPr>
        <dsp:cNvPr id="0" name=""/>
        <dsp:cNvSpPr/>
      </dsp:nvSpPr>
      <dsp:spPr>
        <a:xfrm>
          <a:off x="4694996" y="1058517"/>
          <a:ext cx="1774593" cy="1411356"/>
        </a:xfrm>
        <a:prstGeom prst="roundRect">
          <a:avLst/>
        </a:prstGeom>
        <a:solidFill>
          <a:schemeClr val="accent2">
            <a:hueOff val="8808373"/>
            <a:satOff val="-55693"/>
            <a:lumOff val="-126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Пересмотрите ваши утверждения и укажите ваш ответ в столбце  «ПОСЛЕ»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694996" y="1058517"/>
        <a:ext cx="1774593" cy="1411356"/>
      </dsp:txXfrm>
    </dsp:sp>
    <dsp:sp modelId="{A0E04CBB-58B5-465B-A7FD-0A8FECC5351F}">
      <dsp:nvSpPr>
        <dsp:cNvPr id="0" name=""/>
        <dsp:cNvSpPr/>
      </dsp:nvSpPr>
      <dsp:spPr>
        <a:xfrm>
          <a:off x="6610077" y="1058517"/>
          <a:ext cx="2177743" cy="1411356"/>
        </a:xfrm>
        <a:prstGeom prst="roundRect">
          <a:avLst/>
        </a:prstGeom>
        <a:solidFill>
          <a:schemeClr val="accent2">
            <a:hueOff val="13212558"/>
            <a:satOff val="-83539"/>
            <a:lumOff val="-190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Ответьте на вопросы:  Поменяли ли вы какой-ли из ваших ответов? Если да, какой, почему?</a:t>
          </a:r>
        </a:p>
      </dsp:txBody>
      <dsp:txXfrm>
        <a:off x="6610077" y="1058517"/>
        <a:ext cx="2177743" cy="1411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2F484-37C2-41C9-95BA-7E8229584232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091C3-3DFD-450D-A682-0DAF3FEA8F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4292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C091C3-3DFD-450D-A682-0DAF3FEA8FD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7182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091C3-3DFD-450D-A682-0DAF3FEA8FD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5452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091C3-3DFD-450D-A682-0DAF3FEA8FD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8234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C091C3-3DFD-450D-A682-0DAF3FEA8FD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37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1052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2235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4865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2016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5376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РАБОТА_ДОМ\РАБОТА\АСОУ\Презентации\Учитель будущего\ИТОГ\Слайд 4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545" cy="515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6565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4158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0E12-9161-4C9B-8C29-C42D2FA037A3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5DE7-8F96-4054-8A65-98C7CA1CBE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281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РАБОТА_ДОМ\РАБОТА\АСОУ\Презентации\Учитель будущего\ИТОГ\Слайд 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59545" cy="515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0703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F:\РАБОТА_ДОМ\РАБОТА\АСОУ\Презентации\Учитель будущего\ИТОГ\Слайд 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545" cy="515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1414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РАБОТА_ДОМ\РАБОТА\АСОУ\Презентации\Учитель будущего\ИТОГ\Слайд 3а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545" cy="515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5322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РАБОТА_ДОМ\РАБОТА\АСОУ\Презентации\Учитель будущего\ИТОГ\Слайд 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545" cy="515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8147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РАБОТА_ДОМ\РАБОТА\АСОУ\Презентации\Учитель будущего\ИТОГ\Слайд 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545" cy="515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9615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:\РАБОТА_ДОМ\РАБОТА\АСОУ\Презентации\Учитель будущего\ИТОГ\Слайд 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545" cy="515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9710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20E12-9161-4C9B-8C29-C42D2FA037A3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A5DE7-8F96-4054-8A65-98C7CA1CBE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1026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067944" y="2398786"/>
            <a:ext cx="2664296" cy="934394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/>
          <a:p>
            <a:pPr marL="0" indent="0" algn="ctr">
              <a:buNone/>
            </a:pPr>
            <a:r>
              <a:rPr lang="ru-RU" sz="1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Бергунова</a:t>
            </a:r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 Людмила Николаевна,</a:t>
            </a:r>
          </a:p>
          <a:p>
            <a:pPr marL="0" indent="0" algn="ctr">
              <a:buNone/>
            </a:pPr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учитель русского языка и литературы</a:t>
            </a:r>
            <a:endParaRPr lang="ru-RU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ru-RU" sz="1200" dirty="0" smtClean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Calibri"/>
              </a:rPr>
              <a:t>МБОУ Успенская школа</a:t>
            </a:r>
            <a:endParaRPr lang="ru-RU" sz="1200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ea typeface="+mj-ea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7904" y="1707654"/>
            <a:ext cx="460851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ru-RU" sz="1600" b="1" dirty="0"/>
              <a:t>Сингапурские приемы в обучении: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как </a:t>
            </a:r>
            <a:r>
              <a:rPr lang="ru-RU" sz="1600" b="1" dirty="0"/>
              <a:t>развивать в учениках навыки XXI века".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67096" y="123478"/>
            <a:ext cx="65527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Межрегиональной конференции </a:t>
            </a:r>
            <a:endParaRPr lang="ru-RU" sz="1400" b="1" dirty="0" smtClean="0"/>
          </a:p>
          <a:p>
            <a:pPr algn="ctr"/>
            <a:r>
              <a:rPr lang="ru-RU" sz="1400" b="1" dirty="0" smtClean="0"/>
              <a:t>«</a:t>
            </a:r>
            <a:r>
              <a:rPr lang="ru-RU" sz="1400" b="1" dirty="0"/>
              <a:t>Теоретические и методологические проблемы обучения русскому языку и литературе</a:t>
            </a:r>
            <a:r>
              <a:rPr lang="ru-RU" sz="1400" b="1" dirty="0" smtClean="0"/>
              <a:t>».</a:t>
            </a:r>
            <a:endParaRPr lang="ru-RU" sz="1400" b="1" dirty="0"/>
          </a:p>
        </p:txBody>
      </p:sp>
      <p:pic>
        <p:nvPicPr>
          <p:cNvPr id="1028" name="Picture 4" descr="https://sun9-74.userapi.com/impf/idsjfJ8emYT5Ey0Au_di755o3nawIy_XW4dzcg/ri_yDAh0AGQ.jpg?size=1590x400&amp;quality=95&amp;crop=0,0,1590,400&amp;sign=66b0992e01face1c041fe51185969037&amp;type=cover_group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507855"/>
            <a:ext cx="2531700" cy="71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0943272"/>
              </p:ext>
            </p:extLst>
          </p:nvPr>
        </p:nvGraphicFramePr>
        <p:xfrm>
          <a:off x="107504" y="74445"/>
          <a:ext cx="8928992" cy="504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527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1197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ПОСЛЕ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598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</a:t>
                      </a:r>
                      <a:endParaRPr lang="ru-RU" sz="2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причастие, и  прилагательное обозначают постоянный признак предмета (по цвету, запаху, форме, свойству и т.д.).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3109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-</a:t>
                      </a:r>
                      <a:endParaRPr lang="ru-RU" sz="2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причастиях объединяются значения и признаки двух частей    речи – глагола и наречия.</a:t>
                      </a:r>
                    </a:p>
                    <a:p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3109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</a:t>
                      </a:r>
                      <a:endParaRPr lang="ru-RU" sz="2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Причастие, в отличие от прилагательного, образуется не от существительного, а от местоимения.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_</a:t>
                      </a:r>
                      <a:endParaRPr lang="ru-RU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4041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_</a:t>
                      </a:r>
                      <a:endParaRPr lang="ru-RU" sz="1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Причастие, как и прилагательное, изменяется по родам (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летящий, летящая, летящее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), числам (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летящий, летящие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и падежам (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летящий, летящего, летящему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и т. д.), т.е. склоняется.</a:t>
                      </a:r>
                    </a:p>
                    <a:p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+</a:t>
                      </a:r>
                      <a:endParaRPr lang="ru-RU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2859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1470"/>
            <a:ext cx="5669253" cy="24877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dberg\Desktop\фото грибович проект\IMG-20230310-WA000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97113"/>
            <a:ext cx="5726211" cy="2446387"/>
          </a:xfrm>
          <a:prstGeom prst="rect">
            <a:avLst/>
          </a:prstGeom>
          <a:noFill/>
          <a:ln>
            <a:solidFill>
              <a:schemeClr val="accent6">
                <a:lumMod val="2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sun9-74.userapi.com/impf/idsjfJ8emYT5Ey0Au_di755o3nawIy_XW4dzcg/ri_yDAh0AGQ.jpg?size=1590x400&amp;quality=95&amp;crop=0,0,1590,400&amp;sign=66b0992e01face1c041fe51185969037&amp;type=cover_grou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5486"/>
            <a:ext cx="2448272" cy="53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0431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4288" y="62189"/>
            <a:ext cx="1904269" cy="1904269"/>
          </a:xfrm>
          <a:prstGeom prst="rect">
            <a:avLst/>
          </a:prstGeom>
          <a:ln w="28575"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2211710"/>
            <a:ext cx="2516280" cy="2333277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875637"/>
              </p:ext>
            </p:extLst>
          </p:nvPr>
        </p:nvGraphicFramePr>
        <p:xfrm>
          <a:off x="0" y="74445"/>
          <a:ext cx="9144000" cy="4870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86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135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71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5308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ПОСЛЕ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598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</a:t>
                      </a:r>
                      <a:endParaRPr lang="ru-RU" sz="2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причастие, и  прилагательное обозначают постоянный признак предмета (по цвету, запаху, форме, свойству и т.д.).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-</a:t>
                      </a:r>
                      <a:r>
                        <a:rPr lang="ru-RU" baseline="0" dirty="0" smtClean="0"/>
                        <a:t>   </a:t>
                      </a:r>
                      <a:r>
                        <a:rPr lang="ru-RU" dirty="0" smtClean="0"/>
                        <a:t>Причастие обозначает признак предмета по действию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3109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_</a:t>
                      </a:r>
                      <a:endParaRPr lang="ru-RU" sz="2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причастиях объединяются значения и признаки двух частей    речи – глагола и наречия.</a:t>
                      </a:r>
                    </a:p>
                    <a:p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-</a:t>
                      </a:r>
                      <a:r>
                        <a:rPr lang="ru-RU" dirty="0" smtClean="0"/>
                        <a:t>   В причастиях</a:t>
                      </a:r>
                      <a:r>
                        <a:rPr lang="ru-RU" baseline="0" dirty="0" smtClean="0"/>
                        <a:t> объединяются значения глагола и прилагательного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3109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+</a:t>
                      </a:r>
                      <a:endParaRPr lang="ru-RU" sz="2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Причастие, в отличие от прилагательного, образуется не от существительного, а от местоимения.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-  </a:t>
                      </a:r>
                      <a:r>
                        <a:rPr lang="ru-RU" dirty="0" smtClean="0"/>
                        <a:t>  Причастие образуется</a:t>
                      </a:r>
                      <a:r>
                        <a:rPr lang="ru-RU" baseline="0" dirty="0" smtClean="0"/>
                        <a:t> от глагола.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4041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_</a:t>
                      </a:r>
                      <a:endParaRPr lang="ru-RU" sz="1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Причастие, как и прилагательное, изменяется только по родам (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летящий, летящая, летящее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числам (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летящий, летящие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-</a:t>
                      </a:r>
                      <a:r>
                        <a:rPr lang="ru-RU" b="1" baseline="0" dirty="0" smtClean="0"/>
                        <a:t>   </a:t>
                      </a:r>
                      <a:r>
                        <a:rPr lang="ru-RU" dirty="0" smtClean="0"/>
                        <a:t>Причастие изменяется по родам, числам и падежам.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10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1995686"/>
            <a:ext cx="33843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699542"/>
            <a:ext cx="33843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Раньше я думал, что….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36096" y="3579862"/>
            <a:ext cx="33843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Теперь я знаю, что….</a:t>
            </a:r>
          </a:p>
          <a:p>
            <a:pPr algn="ctr"/>
            <a:endParaRPr lang="ru-RU" dirty="0"/>
          </a:p>
        </p:txBody>
      </p:sp>
      <p:pic>
        <p:nvPicPr>
          <p:cNvPr id="1026" name="Picture 2" descr="https://prawwwda.com/images/prawda/images/2019/12/%D0%9A%D0%90%D0%A0%D0%90%D0%9D%D0%A2%D0%98%D0%9D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177" y="3939902"/>
            <a:ext cx="934802" cy="52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sun9-74.userapi.com/impf/idsjfJ8emYT5Ey0Au_di755o3nawIy_XW4dzcg/ri_yDAh0AGQ.jpg?size=1590x400&amp;quality=95&amp;crop=0,0,1590,400&amp;sign=66b0992e01face1c041fe51185969037&amp;type=cover_group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5486"/>
            <a:ext cx="2448272" cy="53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0161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3928" y="1347614"/>
            <a:ext cx="375455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Circe Bold" pitchFamily="34" charset="-52"/>
              </a:rPr>
              <a:t>СПАСИБО </a:t>
            </a:r>
          </a:p>
          <a:p>
            <a:r>
              <a:rPr lang="ru-RU" sz="3600" dirty="0">
                <a:solidFill>
                  <a:schemeClr val="bg1"/>
                </a:solidFill>
                <a:latin typeface="Circe Bold" pitchFamily="34" charset="-52"/>
              </a:rPr>
              <a:t>ЗА ВНИМАНИЕ!</a:t>
            </a:r>
            <a:endParaRPr lang="ru-RU" sz="3600" dirty="0"/>
          </a:p>
        </p:txBody>
      </p:sp>
      <p:pic>
        <p:nvPicPr>
          <p:cNvPr id="3" name="Picture 4" descr="https://sun9-74.userapi.com/impf/idsjfJ8emYT5Ey0Au_di755o3nawIy_XW4dzcg/ri_yDAh0AGQ.jpg?size=1590x400&amp;quality=95&amp;crop=0,0,1590,400&amp;sign=66b0992e01face1c041fe51185969037&amp;type=cover_group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579862"/>
            <a:ext cx="2448272" cy="53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3639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323528" y="1181280"/>
            <a:ext cx="8477701" cy="391075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000" i="1" dirty="0" smtClean="0">
                <a:latin typeface="Segoe Print" panose="02000600000000000000" pitchFamily="2" charset="0"/>
              </a:rPr>
              <a:t>                                        </a:t>
            </a:r>
            <a:r>
              <a:rPr lang="ru-RU" sz="2400" b="1" i="1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лучшие педагогические практики                                                        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Segoe Print" panose="02000600000000000000" pitchFamily="2" charset="0"/>
              </a:rPr>
              <a:t>оборудование</a:t>
            </a:r>
            <a:r>
              <a:rPr lang="ru-RU" dirty="0" smtClean="0">
                <a:latin typeface="Segoe Print" panose="02000600000000000000" pitchFamily="2" charset="0"/>
              </a:rPr>
              <a:t>             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>
                <a:latin typeface="Segoe Print" panose="02000600000000000000" pitchFamily="2" charset="0"/>
              </a:rPr>
              <a:t> </a:t>
            </a:r>
            <a:r>
              <a:rPr lang="ru-RU" b="1" i="1" dirty="0" smtClean="0">
                <a:solidFill>
                  <a:srgbClr val="9F13F5"/>
                </a:solidFill>
                <a:latin typeface="Segoe Print" panose="02000600000000000000" pitchFamily="2" charset="0"/>
              </a:rPr>
              <a:t>архитектура здания             </a:t>
            </a:r>
            <a:r>
              <a:rPr lang="ru-RU" b="1" i="1" dirty="0" smtClean="0">
                <a:solidFill>
                  <a:schemeClr val="accent6">
                    <a:lumMod val="25000"/>
                  </a:schemeClr>
                </a:solidFill>
                <a:latin typeface="Segoe Print" panose="02000600000000000000" pitchFamily="2" charset="0"/>
              </a:rPr>
              <a:t>ЗНАНИЯ </a:t>
            </a:r>
            <a:r>
              <a:rPr lang="ru-RU" b="1" i="1" dirty="0" smtClean="0">
                <a:solidFill>
                  <a:srgbClr val="9F13F5"/>
                </a:solidFill>
                <a:latin typeface="Segoe Print" panose="02000600000000000000" pitchFamily="2" charset="0"/>
              </a:rPr>
              <a:t>   </a:t>
            </a:r>
            <a:r>
              <a:rPr lang="ru-RU" dirty="0" smtClean="0">
                <a:latin typeface="Segoe Print" panose="02000600000000000000" pitchFamily="2" charset="0"/>
              </a:rPr>
              <a:t> </a:t>
            </a:r>
            <a:r>
              <a:rPr lang="ru-RU" b="1" i="1" dirty="0" smtClean="0">
                <a:solidFill>
                  <a:srgbClr val="FFC000"/>
                </a:solidFill>
                <a:latin typeface="Segoe Print" panose="02000600000000000000" pitchFamily="2" charset="0"/>
              </a:rPr>
              <a:t>навигация</a:t>
            </a:r>
            <a:endParaRPr lang="ru-RU" b="1" dirty="0" smtClean="0">
              <a:solidFill>
                <a:srgbClr val="FFC000"/>
              </a:solidFill>
              <a:latin typeface="Segoe Print" panose="02000600000000000000" pitchFamily="2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ru-RU" b="1" i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методическая оснащенность                </a:t>
            </a:r>
            <a:r>
              <a:rPr lang="ru-RU" sz="35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сотрудничество</a:t>
            </a:r>
          </a:p>
          <a:p>
            <a:pPr marL="0" indent="0">
              <a:buFont typeface="Arial" pitchFamily="34" charset="0"/>
              <a:buNone/>
            </a:pPr>
            <a:r>
              <a:rPr lang="ru-RU" i="1" dirty="0" smtClean="0">
                <a:latin typeface="Segoe Print" panose="02000600000000000000" pitchFamily="2" charset="0"/>
              </a:rPr>
              <a:t>               </a:t>
            </a:r>
            <a:r>
              <a:rPr lang="ru-RU" dirty="0" smtClean="0">
                <a:latin typeface="Segoe Print" panose="02000600000000000000" pitchFamily="2" charset="0"/>
              </a:rPr>
              <a:t>     </a:t>
            </a:r>
            <a:r>
              <a:rPr lang="ru-RU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предметно-пространственная организация</a:t>
            </a:r>
          </a:p>
          <a:p>
            <a:pPr marL="0" indent="0">
              <a:buFont typeface="Arial" pitchFamily="34" charset="0"/>
              <a:buNone/>
            </a:pPr>
            <a:r>
              <a:rPr lang="ru-RU" b="1" i="1" dirty="0" smtClean="0">
                <a:solidFill>
                  <a:schemeClr val="accent2"/>
                </a:solidFill>
                <a:latin typeface="Segoe Print" panose="02000600000000000000" pitchFamily="2" charset="0"/>
              </a:rPr>
              <a:t>цифровые технологии                           </a:t>
            </a:r>
            <a:r>
              <a:rPr lang="ru-RU" b="1" dirty="0" smtClean="0">
                <a:solidFill>
                  <a:srgbClr val="6758B0"/>
                </a:solidFill>
                <a:latin typeface="Segoe Print" panose="02000600000000000000" pitchFamily="2" charset="0"/>
              </a:rPr>
              <a:t>социокультурные ресурсы района</a:t>
            </a:r>
          </a:p>
          <a:p>
            <a:pPr marL="0" indent="0">
              <a:buFont typeface="Arial" pitchFamily="34" charset="0"/>
              <a:buNone/>
            </a:pPr>
            <a:r>
              <a:rPr lang="ru-RU" dirty="0" smtClean="0">
                <a:latin typeface="Segoe Print" panose="02000600000000000000" pitchFamily="2" charset="0"/>
              </a:rPr>
              <a:t>                                   </a:t>
            </a:r>
            <a:r>
              <a:rPr lang="ru-RU" sz="3500" b="1" dirty="0" smtClean="0">
                <a:solidFill>
                  <a:srgbClr val="FF0909"/>
                </a:solidFill>
                <a:latin typeface="Segoe Print" panose="02000600000000000000" pitchFamily="2" charset="0"/>
              </a:rPr>
              <a:t>критическое  мышление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>умение работать и ориентироваться в разнообразных потоках информации</a:t>
            </a:r>
          </a:p>
          <a:p>
            <a:pPr marL="0" indent="0">
              <a:buFont typeface="Arial" pitchFamily="34" charset="0"/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Segoe Print" panose="02000600000000000000" pitchFamily="2" charset="0"/>
              </a:rPr>
              <a:t>                              креативность              </a:t>
            </a:r>
            <a:r>
              <a:rPr lang="ru-RU" b="1" i="1" dirty="0" smtClean="0">
                <a:solidFill>
                  <a:srgbClr val="FFFF00"/>
                </a:solidFill>
                <a:latin typeface="Segoe Print" panose="02000600000000000000" pitchFamily="2" charset="0"/>
              </a:rPr>
              <a:t>исследование</a:t>
            </a:r>
          </a:p>
          <a:p>
            <a:pPr marL="0" indent="0">
              <a:buFont typeface="Arial" pitchFamily="34" charset="0"/>
              <a:buNone/>
            </a:pPr>
            <a:endParaRPr lang="ru-RU" dirty="0">
              <a:latin typeface="Segoe Print" panose="02000600000000000000" pitchFamily="2" charset="0"/>
            </a:endParaRPr>
          </a:p>
        </p:txBody>
      </p:sp>
      <p:pic>
        <p:nvPicPr>
          <p:cNvPr id="3" name="Picture 4" descr="https://sun9-74.userapi.com/impf/idsjfJ8emYT5Ey0Au_di755o3nawIy_XW4dzcg/ri_yDAh0AGQ.jpg?size=1590x400&amp;quality=95&amp;crop=0,0,1590,400&amp;sign=66b0992e01face1c041fe51185969037&amp;type=cover_grou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5486"/>
            <a:ext cx="2448272" cy="53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788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61206"/>
            <a:ext cx="41044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Цель: максимально продуктивное изучение новой темы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779662"/>
            <a:ext cx="5112568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Задачи:</a:t>
            </a:r>
          </a:p>
          <a:p>
            <a:pPr algn="ctr"/>
            <a:endParaRPr lang="ru-RU" dirty="0" smtClean="0"/>
          </a:p>
          <a:p>
            <a:r>
              <a:rPr lang="ru-RU" dirty="0" smtClean="0"/>
              <a:t>1.Раскрыть предыдущие знания учеников до приобретения новых.</a:t>
            </a:r>
          </a:p>
          <a:p>
            <a:r>
              <a:rPr lang="ru-RU" dirty="0" smtClean="0"/>
              <a:t>2.Сделать чтение/</a:t>
            </a:r>
            <a:r>
              <a:rPr lang="ru-RU" dirty="0" err="1" smtClean="0"/>
              <a:t>аудирование</a:t>
            </a:r>
            <a:r>
              <a:rPr lang="ru-RU" dirty="0" smtClean="0"/>
              <a:t>/просмотр видео осознанным и эффективным.</a:t>
            </a:r>
          </a:p>
          <a:p>
            <a:r>
              <a:rPr lang="ru-RU" dirty="0" smtClean="0"/>
              <a:t>3. Научить учеников определять изменения  в своих знаниях и мышлении.</a:t>
            </a:r>
          </a:p>
          <a:p>
            <a:endParaRPr lang="ru-RU" dirty="0" smtClean="0"/>
          </a:p>
          <a:p>
            <a:pPr marL="342900" indent="-342900" algn="ctr">
              <a:buAutoNum type="arabicPeriod"/>
            </a:pPr>
            <a:endParaRPr lang="ru-RU" dirty="0"/>
          </a:p>
        </p:txBody>
      </p:sp>
      <p:pic>
        <p:nvPicPr>
          <p:cNvPr id="4" name="Picture 4" descr="https://sun9-74.userapi.com/impf/idsjfJ8emYT5Ey0Au_di755o3nawIy_XW4dzcg/ri_yDAh0AGQ.jpg?size=1590x400&amp;quality=95&amp;crop=0,0,1590,400&amp;sign=66b0992e01face1c041fe51185969037&amp;type=cover_grou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5486"/>
            <a:ext cx="2448272" cy="53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9840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395536" y="585072"/>
            <a:ext cx="7272808" cy="86409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i="1" dirty="0" smtClean="0">
                <a:solidFill>
                  <a:schemeClr val="accent1"/>
                </a:solidFill>
                <a:latin typeface="+mn-lt"/>
              </a:rPr>
              <a:t>Прием «ДО» и «ПОСЛЕ»</a:t>
            </a:r>
            <a:endParaRPr lang="ru-RU" sz="3200" b="1" i="1" dirty="0">
              <a:solidFill>
                <a:schemeClr val="accent1"/>
              </a:solidFill>
              <a:latin typeface="+mn-lt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07504" y="1203598"/>
            <a:ext cx="8928992" cy="3528392"/>
            <a:chOff x="128956" y="1185862"/>
            <a:chExt cx="11893447" cy="5257801"/>
          </a:xfrm>
        </p:grpSpPr>
        <p:graphicFrame>
          <p:nvGraphicFramePr>
            <p:cNvPr id="10" name="Схема 9"/>
            <p:cNvGraphicFramePr/>
            <p:nvPr>
              <p:extLst>
                <p:ext uri="{D42A27DB-BD31-4B8C-83A1-F6EECF244321}">
                  <p14:modId xmlns:p14="http://schemas.microsoft.com/office/powerpoint/2010/main" xmlns="" val="676074790"/>
                </p:ext>
              </p:extLst>
            </p:nvPr>
          </p:nvGraphicFramePr>
          <p:xfrm>
            <a:off x="128956" y="1185862"/>
            <a:ext cx="11893447" cy="525780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1" name="Овал 10"/>
            <p:cNvSpPr/>
            <p:nvPr/>
          </p:nvSpPr>
          <p:spPr>
            <a:xfrm>
              <a:off x="1053797" y="2124922"/>
              <a:ext cx="585419" cy="61436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/>
                <a:t>1</a:t>
              </a:r>
              <a:endParaRPr lang="ru-RU" sz="2400" b="1" dirty="0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170857" y="2124155"/>
              <a:ext cx="585419" cy="61436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/>
                <a:t>2</a:t>
              </a:r>
              <a:endParaRPr lang="ru-RU" sz="2400" b="1" dirty="0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7287918" y="2124153"/>
              <a:ext cx="585419" cy="61436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/>
                <a:t>3</a:t>
              </a:r>
              <a:endParaRPr lang="ru-RU" sz="2400" b="1" dirty="0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10039719" y="2112962"/>
              <a:ext cx="585419" cy="61436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/>
                <a:t>4</a:t>
              </a:r>
              <a:endParaRPr lang="ru-RU" sz="2400" b="1" dirty="0"/>
            </a:p>
          </p:txBody>
        </p:sp>
      </p:grpSp>
      <p:pic>
        <p:nvPicPr>
          <p:cNvPr id="15" name="Picture 4" descr="https://sun9-74.userapi.com/impf/idsjfJ8emYT5Ey0Au_di755o3nawIy_XW4dzcg/ri_yDAh0AGQ.jpg?size=1590x400&amp;quality=95&amp;crop=0,0,1590,400&amp;sign=66b0992e01face1c041fe51185969037&amp;type=cover_group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5486"/>
            <a:ext cx="2448272" cy="53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3641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7494832"/>
              </p:ext>
            </p:extLst>
          </p:nvPr>
        </p:nvGraphicFramePr>
        <p:xfrm>
          <a:off x="107504" y="51470"/>
          <a:ext cx="8928992" cy="504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527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1197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ПОСЛЕ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5984"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причастие, и  прилагательное обозначают постоянный признак предмета (по цвету, запаху, форме, свойству и т.д.).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31091"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причастиях объединяются значения и признаки двух частей    речи – глагола и наречия.</a:t>
                      </a:r>
                    </a:p>
                    <a:p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31091"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Причастие, в отличие от прилагательного, образуется не от существительного, а от местоимения.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40419"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Причастие, как и прилагательное, изменяется по родам (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летящий, летящая, летящее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), числам (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летящий, летящие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и падежам (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летящий, летящего, летящему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и т. д.), т.е. склоняется.</a:t>
                      </a:r>
                    </a:p>
                    <a:p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7494832"/>
              </p:ext>
            </p:extLst>
          </p:nvPr>
        </p:nvGraphicFramePr>
        <p:xfrm>
          <a:off x="107504" y="74445"/>
          <a:ext cx="8928992" cy="504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527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1197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ПОСЛЕ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5984"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причастие, и  прилагательное обозначают постоянный признак предмета (по цвету, запаху, форме, свойству и т.д.).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31091"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причастиях объединяются значения и признаки двух частей    речи – глагола и наречия.</a:t>
                      </a:r>
                    </a:p>
                    <a:p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31091"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Причастие, в отличие от прилагательного, образуется не от существительного, а от местоимения.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40419"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Причастие, как и прилагательное, изменяется по родам (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летящий, летящая, летящее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), числам (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летящий, летящие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и падежам (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летящий, летящего, летящему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и т. д.), т.е. склоняется.</a:t>
                      </a:r>
                    </a:p>
                    <a:p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6760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718025"/>
            <a:ext cx="446449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Сравните.</a:t>
            </a:r>
          </a:p>
          <a:p>
            <a:pPr algn="ctr"/>
            <a:r>
              <a:rPr lang="ru-RU" dirty="0" smtClean="0"/>
              <a:t>Назовите лексическое значение слов.</a:t>
            </a:r>
          </a:p>
          <a:p>
            <a:pPr algn="ctr"/>
            <a:r>
              <a:rPr lang="ru-RU" dirty="0" smtClean="0"/>
              <a:t>Назовите грамматическое значение слов.</a:t>
            </a:r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260" y="1851670"/>
            <a:ext cx="2016224" cy="6695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Желтый (лист)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1862725"/>
            <a:ext cx="2016224" cy="6695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Желтеет (лист)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97461" y="1804937"/>
            <a:ext cx="2016224" cy="6695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Желтеющий (лист)</a:t>
            </a:r>
            <a:endParaRPr lang="ru-RU" b="1" dirty="0"/>
          </a:p>
        </p:txBody>
      </p:sp>
      <p:sp>
        <p:nvSpPr>
          <p:cNvPr id="6" name="Стрелка влево 5"/>
          <p:cNvSpPr/>
          <p:nvPr/>
        </p:nvSpPr>
        <p:spPr>
          <a:xfrm rot="16200000">
            <a:off x="877242" y="3625577"/>
            <a:ext cx="385317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/>
          <p:cNvSpPr/>
          <p:nvPr/>
        </p:nvSpPr>
        <p:spPr>
          <a:xfrm rot="16200000">
            <a:off x="4226483" y="2602943"/>
            <a:ext cx="403003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 rot="16200000">
            <a:off x="7319427" y="3605983"/>
            <a:ext cx="385319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32507" y="4011910"/>
            <a:ext cx="2016224" cy="6695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прилагательное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19872" y="2974753"/>
            <a:ext cx="2016224" cy="6695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глагол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588224" y="3988544"/>
            <a:ext cx="2016224" cy="6695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2507" y="2914106"/>
            <a:ext cx="2016224" cy="6695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п</a:t>
            </a:r>
            <a:r>
              <a:rPr lang="ru-RU" b="1" dirty="0" smtClean="0"/>
              <a:t>остоянный признак</a:t>
            </a:r>
            <a:endParaRPr lang="ru-RU" b="1" dirty="0"/>
          </a:p>
        </p:txBody>
      </p:sp>
      <p:sp>
        <p:nvSpPr>
          <p:cNvPr id="14" name="Стрелка влево 13"/>
          <p:cNvSpPr/>
          <p:nvPr/>
        </p:nvSpPr>
        <p:spPr>
          <a:xfrm rot="16200000">
            <a:off x="877245" y="2551139"/>
            <a:ext cx="385317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 rot="16200000">
            <a:off x="7312915" y="2547025"/>
            <a:ext cx="385317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795885"/>
            <a:ext cx="2808312" cy="154679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https://prawwwda.com/images/prawda/images/2019/12/%D0%9A%D0%90%D0%A0%D0%90%D0%9D%D0%A2%D0%98%D0%9D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94078" y="3119893"/>
            <a:ext cx="674212" cy="37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6518671" y="2974752"/>
            <a:ext cx="2016224" cy="6695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Непостоянный признак</a:t>
            </a:r>
            <a:endParaRPr lang="ru-RU" b="1" dirty="0"/>
          </a:p>
        </p:txBody>
      </p:sp>
      <p:pic>
        <p:nvPicPr>
          <p:cNvPr id="20" name="Picture 4" descr="https://sun9-74.userapi.com/impf/idsjfJ8emYT5Ey0Au_di755o3nawIy_XW4dzcg/ri_yDAh0AGQ.jpg?size=1590x400&amp;quality=95&amp;crop=0,0,1590,400&amp;sign=66b0992e01face1c041fe51185969037&amp;type=cover_grou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5486"/>
            <a:ext cx="2448272" cy="53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7114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sun9-74.userapi.com/impf/idsjfJ8emYT5Ey0Au_di755o3nawIy_XW4dzcg/ri_yDAh0AGQ.jpg?size=1590x400&amp;quality=95&amp;crop=0,0,1590,400&amp;sign=66b0992e01face1c041fe51185969037&amp;type=cover_grou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19622"/>
            <a:ext cx="2448272" cy="53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67544" y="235572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/>
              <a:t>Тема урока: «Причастие как часть речи».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89627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0924" y="339502"/>
            <a:ext cx="41764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Что такое причастие?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6767" y="1203598"/>
            <a:ext cx="2965738" cy="8388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Летящий мяч- мяч какой? Тот, который что делает? </a:t>
            </a:r>
            <a:r>
              <a:rPr lang="ru-RU" dirty="0"/>
              <a:t>Л</a:t>
            </a:r>
            <a:r>
              <a:rPr lang="ru-RU" dirty="0" smtClean="0"/>
              <a:t>етит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131838" y="1217074"/>
            <a:ext cx="2880321" cy="8388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Любящий отец- отец какой? Тот, который что делает? </a:t>
            </a:r>
            <a:r>
              <a:rPr lang="ru-RU" dirty="0"/>
              <a:t>Л</a:t>
            </a:r>
            <a:r>
              <a:rPr lang="ru-RU" dirty="0" smtClean="0"/>
              <a:t>юбит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156176" y="1217074"/>
            <a:ext cx="2903484" cy="8221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Лесная опушка- опушка  какая? Та, которая что делает?......</a:t>
            </a: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330317" y="2486957"/>
            <a:ext cx="3384376" cy="66085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признак </a:t>
            </a:r>
            <a:r>
              <a:rPr lang="ru-RU" dirty="0"/>
              <a:t>предмета по </a:t>
            </a:r>
            <a:r>
              <a:rPr lang="ru-RU" dirty="0" smtClean="0"/>
              <a:t>действию;</a:t>
            </a:r>
          </a:p>
          <a:p>
            <a:pPr algn="ctr"/>
            <a:r>
              <a:rPr lang="ru-RU" dirty="0" smtClean="0"/>
              <a:t>образовано от глагола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3795886"/>
            <a:ext cx="871190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Причастие</a:t>
            </a:r>
            <a:r>
              <a:rPr lang="ru-RU" dirty="0"/>
              <a:t> – это самостоятельная часть речи, которая обозначает признак предмета по </a:t>
            </a:r>
            <a:r>
              <a:rPr lang="ru-RU" dirty="0" smtClean="0"/>
              <a:t>действию.  Причастие отвечает на вопрос какой?</a:t>
            </a:r>
          </a:p>
          <a:p>
            <a:pPr algn="ctr"/>
            <a:r>
              <a:rPr lang="ru-RU" dirty="0" smtClean="0"/>
              <a:t>Причастие всегда образуется от глагола: петь </a:t>
            </a:r>
            <a:r>
              <a:rPr lang="ru-RU" dirty="0"/>
              <a:t>- </a:t>
            </a:r>
            <a:r>
              <a:rPr lang="ru-RU" dirty="0" smtClean="0"/>
              <a:t>поющий</a:t>
            </a:r>
            <a:endParaRPr lang="ru-RU" b="1" dirty="0" smtClean="0"/>
          </a:p>
        </p:txBody>
      </p:sp>
      <p:sp>
        <p:nvSpPr>
          <p:cNvPr id="21" name="Стрелка влево 20"/>
          <p:cNvSpPr/>
          <p:nvPr/>
        </p:nvSpPr>
        <p:spPr>
          <a:xfrm rot="16200000">
            <a:off x="7034796" y="2103557"/>
            <a:ext cx="403003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лево 21"/>
          <p:cNvSpPr/>
          <p:nvPr/>
        </p:nvSpPr>
        <p:spPr>
          <a:xfrm rot="16200000">
            <a:off x="3388680" y="2103557"/>
            <a:ext cx="403003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лево 22"/>
          <p:cNvSpPr/>
          <p:nvPr/>
        </p:nvSpPr>
        <p:spPr>
          <a:xfrm rot="16200000">
            <a:off x="2300469" y="2087087"/>
            <a:ext cx="403003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291018" y="2486957"/>
            <a:ext cx="3528392" cy="60163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признак предмета; </a:t>
            </a:r>
          </a:p>
          <a:p>
            <a:pPr algn="ctr"/>
            <a:r>
              <a:rPr lang="ru-RU" dirty="0" smtClean="0"/>
              <a:t>образовано от существительного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5" name="Стрелка влево 24"/>
          <p:cNvSpPr/>
          <p:nvPr/>
        </p:nvSpPr>
        <p:spPr>
          <a:xfrm rot="16200000">
            <a:off x="4348178" y="3287019"/>
            <a:ext cx="475011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https://prawwwda.com/images/prawda/images/2019/12/%D0%9A%D0%90%D0%A0%D0%90%D0%9D%D0%A2%D0%98%D0%9D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9788" y="3356555"/>
            <a:ext cx="674212" cy="37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s://prawwwda.com/images/prawda/images/2019/12/%D0%9A%D0%90%D0%A0%D0%90%D0%9D%D0%A2%D0%98%D0%9D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98152"/>
            <a:ext cx="674212" cy="37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s://sun9-74.userapi.com/impf/idsjfJ8emYT5Ey0Au_di755o3nawIy_XW4dzcg/ri_yDAh0AGQ.jpg?size=1590x400&amp;quality=95&amp;crop=0,0,1590,400&amp;sign=66b0992e01face1c041fe51185969037&amp;type=cover_grou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5486"/>
            <a:ext cx="2448272" cy="53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503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2584361"/>
              </p:ext>
            </p:extLst>
          </p:nvPr>
        </p:nvGraphicFramePr>
        <p:xfrm>
          <a:off x="21024" y="123478"/>
          <a:ext cx="9073008" cy="477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5047"/>
                <a:gridCol w="4877961"/>
              </a:tblGrid>
              <a:tr h="568072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СХОДСТВО С ПРИЛАГАТЕЛЬНЫМИ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СХОДСТВО С ГЛАГОЛАМИ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Отвечают на вопросы прилагательных: какой? какая? какое? какие?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Изменяются по временам:</a:t>
                      </a:r>
                    </a:p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читающий - читавший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Изменяются по числам, родам и падежам: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читающий – читающие- у читающего</a:t>
                      </a:r>
                    </a:p>
                    <a:p>
                      <a:pPr algn="ctr"/>
                      <a:endParaRPr lang="ru-RU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Имеют вид (совершенный и несовершенный):читающий - прочитавший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Имеют те же окончания, что и прилагательные: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читающий,</a:t>
                      </a:r>
                    </a:p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Читающая</a:t>
                      </a:r>
                    </a:p>
                    <a:p>
                      <a:pPr algn="ctr"/>
                      <a:endParaRPr lang="ru-RU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Имеют при себе зависимое существительное или наречие:</a:t>
                      </a:r>
                    </a:p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читающий книгу,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читающий быстро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Согласуются с именем существительным в роде, числе, падеже: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читающий мальчик,</a:t>
                      </a:r>
                      <a:r>
                        <a:rPr lang="ru-RU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читающая девочка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https://prawwwda.com/images/prawda/images/2019/12/%D0%9A%D0%90%D0%A0%D0%90%D0%9D%D0%A2%D0%98%D0%9D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355726"/>
            <a:ext cx="674212" cy="37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prawwwda.com/images/prawda/images/2019/12/%D0%9A%D0%90%D0%A0%D0%90%D0%9D%D0%A2%D0%98%D0%9D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95486"/>
            <a:ext cx="674212" cy="37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5469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144">
  <a:themeElements>
    <a:clrScheme name="Другая 18">
      <a:dk1>
        <a:sysClr val="windowText" lastClr="000000"/>
      </a:dk1>
      <a:lt1>
        <a:sysClr val="window" lastClr="FFFFFF"/>
      </a:lt1>
      <a:dk2>
        <a:srgbClr val="373C59"/>
      </a:dk2>
      <a:lt2>
        <a:srgbClr val="939598"/>
      </a:lt2>
      <a:accent1>
        <a:srgbClr val="373C59"/>
      </a:accent1>
      <a:accent2>
        <a:srgbClr val="F15B4E"/>
      </a:accent2>
      <a:accent3>
        <a:srgbClr val="6D6E71"/>
      </a:accent3>
      <a:accent4>
        <a:srgbClr val="929EBC"/>
      </a:accent4>
      <a:accent5>
        <a:srgbClr val="939598"/>
      </a:accent5>
      <a:accent6>
        <a:srgbClr val="FABFB7"/>
      </a:accent6>
      <a:hlink>
        <a:srgbClr val="373C59"/>
      </a:hlink>
      <a:folHlink>
        <a:srgbClr val="F15B4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Другая 18">
      <a:dk1>
        <a:sysClr val="windowText" lastClr="000000"/>
      </a:dk1>
      <a:lt1>
        <a:sysClr val="window" lastClr="FFFFFF"/>
      </a:lt1>
      <a:dk2>
        <a:srgbClr val="373C59"/>
      </a:dk2>
      <a:lt2>
        <a:srgbClr val="939598"/>
      </a:lt2>
      <a:accent1>
        <a:srgbClr val="373C59"/>
      </a:accent1>
      <a:accent2>
        <a:srgbClr val="F15B4E"/>
      </a:accent2>
      <a:accent3>
        <a:srgbClr val="6D6E71"/>
      </a:accent3>
      <a:accent4>
        <a:srgbClr val="929EBC"/>
      </a:accent4>
      <a:accent5>
        <a:srgbClr val="939598"/>
      </a:accent5>
      <a:accent6>
        <a:srgbClr val="FABFB7"/>
      </a:accent6>
      <a:hlink>
        <a:srgbClr val="373C59"/>
      </a:hlink>
      <a:folHlink>
        <a:srgbClr val="F15B4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Специальное оформление">
  <a:themeElements>
    <a:clrScheme name="Другая 18">
      <a:dk1>
        <a:sysClr val="windowText" lastClr="000000"/>
      </a:dk1>
      <a:lt1>
        <a:sysClr val="window" lastClr="FFFFFF"/>
      </a:lt1>
      <a:dk2>
        <a:srgbClr val="373C59"/>
      </a:dk2>
      <a:lt2>
        <a:srgbClr val="939598"/>
      </a:lt2>
      <a:accent1>
        <a:srgbClr val="373C59"/>
      </a:accent1>
      <a:accent2>
        <a:srgbClr val="F15B4E"/>
      </a:accent2>
      <a:accent3>
        <a:srgbClr val="6D6E71"/>
      </a:accent3>
      <a:accent4>
        <a:srgbClr val="929EBC"/>
      </a:accent4>
      <a:accent5>
        <a:srgbClr val="939598"/>
      </a:accent5>
      <a:accent6>
        <a:srgbClr val="FABFB7"/>
      </a:accent6>
      <a:hlink>
        <a:srgbClr val="373C59"/>
      </a:hlink>
      <a:folHlink>
        <a:srgbClr val="F15B4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Специальное оформление">
  <a:themeElements>
    <a:clrScheme name="Другая 18">
      <a:dk1>
        <a:sysClr val="windowText" lastClr="000000"/>
      </a:dk1>
      <a:lt1>
        <a:sysClr val="window" lastClr="FFFFFF"/>
      </a:lt1>
      <a:dk2>
        <a:srgbClr val="373C59"/>
      </a:dk2>
      <a:lt2>
        <a:srgbClr val="939598"/>
      </a:lt2>
      <a:accent1>
        <a:srgbClr val="373C59"/>
      </a:accent1>
      <a:accent2>
        <a:srgbClr val="F15B4E"/>
      </a:accent2>
      <a:accent3>
        <a:srgbClr val="6D6E71"/>
      </a:accent3>
      <a:accent4>
        <a:srgbClr val="929EBC"/>
      </a:accent4>
      <a:accent5>
        <a:srgbClr val="939598"/>
      </a:accent5>
      <a:accent6>
        <a:srgbClr val="FABFB7"/>
      </a:accent6>
      <a:hlink>
        <a:srgbClr val="373C59"/>
      </a:hlink>
      <a:folHlink>
        <a:srgbClr val="F15B4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Специальное оформление">
  <a:themeElements>
    <a:clrScheme name="Другая 18">
      <a:dk1>
        <a:sysClr val="windowText" lastClr="000000"/>
      </a:dk1>
      <a:lt1>
        <a:sysClr val="window" lastClr="FFFFFF"/>
      </a:lt1>
      <a:dk2>
        <a:srgbClr val="373C59"/>
      </a:dk2>
      <a:lt2>
        <a:srgbClr val="939598"/>
      </a:lt2>
      <a:accent1>
        <a:srgbClr val="373C59"/>
      </a:accent1>
      <a:accent2>
        <a:srgbClr val="F15B4E"/>
      </a:accent2>
      <a:accent3>
        <a:srgbClr val="6D6E71"/>
      </a:accent3>
      <a:accent4>
        <a:srgbClr val="929EBC"/>
      </a:accent4>
      <a:accent5>
        <a:srgbClr val="939598"/>
      </a:accent5>
      <a:accent6>
        <a:srgbClr val="FABFB7"/>
      </a:accent6>
      <a:hlink>
        <a:srgbClr val="373C59"/>
      </a:hlink>
      <a:folHlink>
        <a:srgbClr val="F15B4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Специальное оформление">
  <a:themeElements>
    <a:clrScheme name="Другая 18">
      <a:dk1>
        <a:sysClr val="windowText" lastClr="000000"/>
      </a:dk1>
      <a:lt1>
        <a:sysClr val="window" lastClr="FFFFFF"/>
      </a:lt1>
      <a:dk2>
        <a:srgbClr val="373C59"/>
      </a:dk2>
      <a:lt2>
        <a:srgbClr val="939598"/>
      </a:lt2>
      <a:accent1>
        <a:srgbClr val="373C59"/>
      </a:accent1>
      <a:accent2>
        <a:srgbClr val="F15B4E"/>
      </a:accent2>
      <a:accent3>
        <a:srgbClr val="6D6E71"/>
      </a:accent3>
      <a:accent4>
        <a:srgbClr val="929EBC"/>
      </a:accent4>
      <a:accent5>
        <a:srgbClr val="939598"/>
      </a:accent5>
      <a:accent6>
        <a:srgbClr val="FABFB7"/>
      </a:accent6>
      <a:hlink>
        <a:srgbClr val="373C59"/>
      </a:hlink>
      <a:folHlink>
        <a:srgbClr val="F15B4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9744</TotalTime>
  <Words>724</Words>
  <Application>Microsoft Office PowerPoint</Application>
  <PresentationFormat>Экран (16:9)</PresentationFormat>
  <Paragraphs>119</Paragraphs>
  <Slides>14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Презентация144</vt:lpstr>
      <vt:lpstr>Тема Office</vt:lpstr>
      <vt:lpstr>3_Специальное оформление</vt:lpstr>
      <vt:lpstr>1_Специальное оформление</vt:lpstr>
      <vt:lpstr>4_Специальное оформление</vt:lpstr>
      <vt:lpstr>5_Специальное оформление</vt:lpstr>
      <vt:lpstr>Специальное оформление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</dc:creator>
  <cp:lastModifiedBy>alekseeva_om</cp:lastModifiedBy>
  <cp:revision>294</cp:revision>
  <dcterms:created xsi:type="dcterms:W3CDTF">2020-05-23T21:18:15Z</dcterms:created>
  <dcterms:modified xsi:type="dcterms:W3CDTF">2023-11-15T08:50:22Z</dcterms:modified>
</cp:coreProperties>
</file>